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84" r:id="rId5"/>
    <p:sldId id="285" r:id="rId6"/>
    <p:sldId id="278" r:id="rId7"/>
    <p:sldId id="279" r:id="rId8"/>
    <p:sldId id="280" r:id="rId9"/>
    <p:sldId id="281" r:id="rId10"/>
    <p:sldId id="283" r:id="rId11"/>
    <p:sldId id="286" r:id="rId12"/>
    <p:sldId id="259" r:id="rId13"/>
    <p:sldId id="262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Li" initials="EL" lastIdx="2" clrIdx="0">
    <p:extLst>
      <p:ext uri="{19B8F6BF-5375-455C-9EA6-DF929625EA0E}">
        <p15:presenceInfo xmlns:p15="http://schemas.microsoft.com/office/powerpoint/2012/main" userId="S::eric.li@kaikutek.com::98b6bc98-da5a-46c3-8885-02ca57d143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5C"/>
    <a:srgbClr val="02101F"/>
    <a:srgbClr val="033047"/>
    <a:srgbClr val="021325"/>
    <a:srgbClr val="001B50"/>
    <a:srgbClr val="102D6E"/>
    <a:srgbClr val="09193D"/>
    <a:srgbClr val="00FFFF"/>
    <a:srgbClr val="F3FAFF"/>
    <a:srgbClr val="E1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 flip="none" rotWithShape="1">
          <a:gsLst>
            <a:gs pos="56000">
              <a:srgbClr val="000000"/>
            </a:gs>
            <a:gs pos="94000">
              <a:srgbClr val="005C71"/>
            </a:gs>
            <a:gs pos="80000">
              <a:srgbClr val="002060">
                <a:lumMod val="65000"/>
              </a:srgbClr>
            </a:gs>
            <a:gs pos="100000">
              <a:srgbClr val="00FFFF">
                <a:lumMod val="63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0;p30"/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917460" y="-316356"/>
            <a:ext cx="42745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4171" y="0"/>
            <a:ext cx="6594021" cy="6858000"/>
          </a:xfrm>
          <a:prstGeom prst="rect">
            <a:avLst/>
          </a:prstGeom>
          <a:gradFill>
            <a:gsLst>
              <a:gs pos="32000">
                <a:srgbClr val="000000"/>
              </a:gs>
              <a:gs pos="93000">
                <a:srgbClr val="001842"/>
              </a:gs>
              <a:gs pos="68000">
                <a:srgbClr val="002060">
                  <a:lumMod val="68000"/>
                </a:srgbClr>
              </a:gs>
              <a:gs pos="100000">
                <a:srgbClr val="00FFFF">
                  <a:lumMod val="63000"/>
                </a:srgbClr>
              </a:gs>
            </a:gsLst>
            <a:lin ang="0" scaled="1"/>
          </a:gradFill>
        </p:spPr>
      </p:pic>
      <p:grpSp>
        <p:nvGrpSpPr>
          <p:cNvPr id="12" name="群組 11"/>
          <p:cNvGrpSpPr/>
          <p:nvPr userDrawn="1"/>
        </p:nvGrpSpPr>
        <p:grpSpPr>
          <a:xfrm>
            <a:off x="9438300" y="193035"/>
            <a:ext cx="2060456" cy="546621"/>
            <a:chOff x="9740383" y="89834"/>
            <a:chExt cx="2284192" cy="615793"/>
          </a:xfrm>
        </p:grpSpPr>
        <p:pic>
          <p:nvPicPr>
            <p:cNvPr id="10" name="圖片 9"/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40384" y="266700"/>
              <a:ext cx="2284191" cy="43892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263"/>
            <a:stretch/>
          </p:blipFill>
          <p:spPr>
            <a:xfrm>
              <a:off x="9740383" y="89834"/>
              <a:ext cx="2284191" cy="176866"/>
            </a:xfrm>
            <a:prstGeom prst="rect">
              <a:avLst/>
            </a:prstGeom>
          </p:spPr>
        </p:pic>
      </p:grp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838700" y="4968092"/>
            <a:ext cx="6642100" cy="1175079"/>
          </a:xfrm>
        </p:spPr>
        <p:txBody>
          <a:bodyPr anchor="ctr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33900" y="2304255"/>
            <a:ext cx="6946900" cy="2514874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5" name="文字方塊 14"/>
          <p:cNvSpPr txBox="1"/>
          <p:nvPr userDrawn="1"/>
        </p:nvSpPr>
        <p:spPr>
          <a:xfrm>
            <a:off x="116419" y="6414871"/>
            <a:ext cx="596138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00" b="1" i="1" dirty="0">
                <a:solidFill>
                  <a:srgbClr val="00FFFF"/>
                </a:solidFill>
                <a:latin typeface="+mn-lt"/>
              </a:rPr>
              <a:t>Echoing the Future – Bridging the World</a:t>
            </a:r>
            <a:endParaRPr lang="zh-TW" altLang="en-US" sz="1900" b="1" i="1" dirty="0">
              <a:solidFill>
                <a:srgbClr val="00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356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2022/9/21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49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2022/9/21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20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1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1542" y="-181429"/>
            <a:ext cx="1494972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10711543" y="0"/>
            <a:ext cx="1480458" cy="642839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299200"/>
            <a:ext cx="12192000" cy="55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58663" y="6563323"/>
            <a:ext cx="4170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spc="0" baseline="0" dirty="0">
                <a:solidFill>
                  <a:schemeClr val="bg1"/>
                </a:solidFill>
              </a:rPr>
              <a:t>@Copyright 2021 </a:t>
            </a:r>
            <a:r>
              <a:rPr lang="en-US" altLang="zh-TW" sz="900" spc="0" baseline="0" dirty="0" err="1">
                <a:solidFill>
                  <a:schemeClr val="bg1"/>
                </a:solidFill>
              </a:rPr>
              <a:t>KaiKuTek</a:t>
            </a:r>
            <a:r>
              <a:rPr lang="en-US" altLang="zh-TW" sz="900" spc="0" baseline="0" dirty="0">
                <a:solidFill>
                  <a:schemeClr val="bg1"/>
                </a:solidFill>
              </a:rPr>
              <a:t> INC.. All Rights Reserved.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940789" y="6479252"/>
            <a:ext cx="362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solidFill>
                  <a:srgbClr val="00FFFF"/>
                </a:solidFill>
              </a:rPr>
              <a:t>Echoing</a:t>
            </a:r>
            <a:r>
              <a:rPr lang="en-US" altLang="zh-TW" sz="1600" i="1" baseline="0" dirty="0">
                <a:solidFill>
                  <a:srgbClr val="00FFFF"/>
                </a:solidFill>
              </a:rPr>
              <a:t> the Future – Bridging the World</a:t>
            </a:r>
            <a:endParaRPr lang="zh-TW" altLang="en-US" sz="1600" i="1" dirty="0">
              <a:solidFill>
                <a:srgbClr val="00FFFF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09" y="6378770"/>
            <a:ext cx="1420951" cy="374155"/>
          </a:xfrm>
          <a:prstGeom prst="rect">
            <a:avLst/>
          </a:prstGeom>
        </p:spPr>
      </p:pic>
      <p:sp>
        <p:nvSpPr>
          <p:cNvPr id="13" name="文字方塊 12"/>
          <p:cNvSpPr txBox="1"/>
          <p:nvPr userDrawn="1"/>
        </p:nvSpPr>
        <p:spPr>
          <a:xfrm>
            <a:off x="10121900" y="50800"/>
            <a:ext cx="148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>
                <a:solidFill>
                  <a:srgbClr val="FF0000"/>
                </a:solidFill>
              </a:rPr>
              <a:t>Confidential</a:t>
            </a:r>
            <a:endParaRPr lang="zh-TW" altLang="en-US" b="1" i="1" dirty="0">
              <a:solidFill>
                <a:srgbClr val="FF000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421" y="6428398"/>
            <a:ext cx="1652759" cy="350385"/>
          </a:xfrm>
          <a:prstGeom prst="rect">
            <a:avLst/>
          </a:prstGeom>
        </p:spPr>
      </p:pic>
      <p:sp>
        <p:nvSpPr>
          <p:cNvPr id="15" name="文字方塊 14"/>
          <p:cNvSpPr txBox="1"/>
          <p:nvPr userDrawn="1"/>
        </p:nvSpPr>
        <p:spPr>
          <a:xfrm>
            <a:off x="2500313" y="6513512"/>
            <a:ext cx="44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‧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07886"/>
            <a:ext cx="10515600" cy="476907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28603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03"/>
          <a:stretch/>
        </p:blipFill>
        <p:spPr>
          <a:xfrm flipH="1">
            <a:off x="3990699" y="0"/>
            <a:ext cx="8201301" cy="1263242"/>
          </a:xfrm>
          <a:prstGeom prst="rect">
            <a:avLst/>
          </a:prstGeom>
        </p:spPr>
      </p:pic>
      <p:grpSp>
        <p:nvGrpSpPr>
          <p:cNvPr id="6" name="群組 5"/>
          <p:cNvGrpSpPr/>
          <p:nvPr userDrawn="1"/>
        </p:nvGrpSpPr>
        <p:grpSpPr>
          <a:xfrm>
            <a:off x="-1" y="0"/>
            <a:ext cx="4556034" cy="6858000"/>
            <a:chOff x="-1" y="0"/>
            <a:chExt cx="4223657" cy="6858000"/>
          </a:xfrm>
        </p:grpSpPr>
        <p:pic>
          <p:nvPicPr>
            <p:cNvPr id="7" name="圖片 6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22"/>
            <a:stretch/>
          </p:blipFill>
          <p:spPr>
            <a:xfrm rot="5400000">
              <a:off x="-1317172" y="1317172"/>
              <a:ext cx="6858000" cy="4223656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-1" y="0"/>
              <a:ext cx="4223657" cy="6858000"/>
            </a:xfrm>
            <a:prstGeom prst="rect">
              <a:avLst/>
            </a:prstGeom>
            <a:solidFill>
              <a:srgbClr val="00206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862286" y="2624431"/>
            <a:ext cx="7166201" cy="1325563"/>
          </a:xfrm>
        </p:spPr>
        <p:txBody>
          <a:bodyPr/>
          <a:lstStyle>
            <a:lvl1pPr>
              <a:defRPr b="1">
                <a:latin typeface="Candara" panose="020E0502030303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4556033" y="6595873"/>
            <a:ext cx="3201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@Copyright 2021 JMicron Technology Corp &amp; </a:t>
            </a:r>
            <a:r>
              <a:rPr lang="en-US" altLang="zh-TW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KaiKuTek</a:t>
            </a:r>
            <a:r>
              <a:rPr lang="en-US" altLang="zh-TW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INC.</a:t>
            </a:r>
            <a:r>
              <a:rPr lang="en-US" altLang="zh-TW" sz="7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All Rights Reserved.</a:t>
            </a:r>
            <a:endParaRPr lang="zh-TW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98" y="179986"/>
            <a:ext cx="1741814" cy="458642"/>
          </a:xfrm>
          <a:prstGeom prst="rect">
            <a:avLst/>
          </a:prstGeom>
        </p:spPr>
      </p:pic>
      <p:sp>
        <p:nvSpPr>
          <p:cNvPr id="16" name="文字方塊 15"/>
          <p:cNvSpPr txBox="1"/>
          <p:nvPr userDrawn="1"/>
        </p:nvSpPr>
        <p:spPr>
          <a:xfrm>
            <a:off x="7984331" y="6502112"/>
            <a:ext cx="362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solidFill>
                  <a:srgbClr val="102D6E"/>
                </a:solidFill>
              </a:rPr>
              <a:t>Echoing</a:t>
            </a:r>
            <a:r>
              <a:rPr lang="en-US" altLang="zh-TW" sz="1600" i="1" baseline="0" dirty="0">
                <a:solidFill>
                  <a:srgbClr val="102D6E"/>
                </a:solidFill>
              </a:rPr>
              <a:t> the Future – Bridging the World</a:t>
            </a:r>
            <a:endParaRPr lang="zh-TW" altLang="en-US" sz="1600" i="1" dirty="0">
              <a:solidFill>
                <a:srgbClr val="102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32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67096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03"/>
          <a:stretch/>
        </p:blipFill>
        <p:spPr>
          <a:xfrm flipH="1">
            <a:off x="3990699" y="0"/>
            <a:ext cx="8201301" cy="12632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3797" y="0"/>
            <a:ext cx="4553298" cy="6858000"/>
          </a:xfrm>
          <a:prstGeom prst="rect">
            <a:avLst/>
          </a:prstGeom>
          <a:solidFill>
            <a:srgbClr val="001F5C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5153479" y="6595872"/>
            <a:ext cx="2875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@Copyright 2021 </a:t>
            </a:r>
            <a:r>
              <a:rPr lang="en-US" altLang="zh-TW" sz="9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TW" sz="9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KaiKuTeK</a:t>
            </a:r>
            <a:r>
              <a:rPr lang="en-US" altLang="zh-TW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INC.</a:t>
            </a:r>
            <a:r>
              <a:rPr lang="en-US" altLang="zh-TW" sz="9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All Rights Reserved.</a:t>
            </a:r>
            <a:endParaRPr lang="zh-TW" altLang="en-US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 userDrawn="1"/>
        </p:nvSpPr>
        <p:spPr>
          <a:xfrm>
            <a:off x="7984331" y="6502112"/>
            <a:ext cx="362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solidFill>
                  <a:srgbClr val="102D6E"/>
                </a:solidFill>
              </a:rPr>
              <a:t>Echoing</a:t>
            </a:r>
            <a:r>
              <a:rPr lang="en-US" altLang="zh-TW" sz="1600" i="1" baseline="0" dirty="0">
                <a:solidFill>
                  <a:srgbClr val="102D6E"/>
                </a:solidFill>
              </a:rPr>
              <a:t> the Future – Bridging the World</a:t>
            </a:r>
            <a:endParaRPr lang="zh-TW" altLang="en-US" sz="1600" i="1" dirty="0">
              <a:solidFill>
                <a:srgbClr val="102D6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7388" y="2624137"/>
            <a:ext cx="3932237" cy="1600200"/>
          </a:xfrm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19750" y="1352550"/>
            <a:ext cx="5735638" cy="3962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101" y="266700"/>
            <a:ext cx="1794079" cy="37724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48" y="224256"/>
            <a:ext cx="1703040" cy="385890"/>
          </a:xfrm>
          <a:prstGeom prst="rect">
            <a:avLst/>
          </a:prstGeom>
        </p:spPr>
      </p:pic>
      <p:sp>
        <p:nvSpPr>
          <p:cNvPr id="17" name="文字方塊 16"/>
          <p:cNvSpPr txBox="1"/>
          <p:nvPr userDrawn="1"/>
        </p:nvSpPr>
        <p:spPr>
          <a:xfrm>
            <a:off x="2043113" y="328612"/>
            <a:ext cx="44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‧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791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286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07" b="5210"/>
          <a:stretch/>
        </p:blipFill>
        <p:spPr>
          <a:xfrm>
            <a:off x="0" y="0"/>
            <a:ext cx="12189632" cy="6858000"/>
          </a:xfrm>
          <a:prstGeom prst="rect">
            <a:avLst/>
          </a:prstGeom>
        </p:spPr>
      </p:pic>
      <p:sp>
        <p:nvSpPr>
          <p:cNvPr id="8" name="文字方塊 7"/>
          <p:cNvSpPr txBox="1"/>
          <p:nvPr userDrawn="1"/>
        </p:nvSpPr>
        <p:spPr>
          <a:xfrm>
            <a:off x="8331200" y="3971487"/>
            <a:ext cx="366195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solidFill>
                  <a:schemeClr val="bg1"/>
                </a:solidFill>
                <a:latin typeface="+mn-lt"/>
              </a:rPr>
              <a:t>Thank You</a:t>
            </a:r>
            <a:r>
              <a:rPr lang="en-US" altLang="zh-TW" sz="5400" b="1" baseline="0" dirty="0">
                <a:solidFill>
                  <a:schemeClr val="bg1"/>
                </a:solidFill>
                <a:latin typeface="+mn-lt"/>
              </a:rPr>
              <a:t>!</a:t>
            </a:r>
          </a:p>
          <a:p>
            <a:pPr algn="ctr"/>
            <a:endParaRPr lang="en-US" altLang="zh-TW" sz="1100" b="0" baseline="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TW" sz="1800" b="0" baseline="0" dirty="0">
                <a:solidFill>
                  <a:schemeClr val="bg1"/>
                </a:solidFill>
                <a:latin typeface="+mj-lt"/>
              </a:rPr>
              <a:t>www.kaikutek.com</a:t>
            </a:r>
            <a:endParaRPr lang="zh-TW" altLang="en-US" sz="1600" b="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群組 8"/>
          <p:cNvGrpSpPr/>
          <p:nvPr userDrawn="1"/>
        </p:nvGrpSpPr>
        <p:grpSpPr>
          <a:xfrm>
            <a:off x="8331200" y="1159207"/>
            <a:ext cx="3661954" cy="908311"/>
            <a:chOff x="9740383" y="89834"/>
            <a:chExt cx="2284192" cy="615793"/>
          </a:xfrm>
        </p:grpSpPr>
        <p:pic>
          <p:nvPicPr>
            <p:cNvPr id="10" name="圖片 9"/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40384" y="266700"/>
              <a:ext cx="2284191" cy="43892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1263"/>
            <a:stretch/>
          </p:blipFill>
          <p:spPr>
            <a:xfrm>
              <a:off x="9740383" y="89834"/>
              <a:ext cx="2284191" cy="176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98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2022/9/21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81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2022/9/21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12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2022/9/21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85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BAE79-A774-426C-9B0C-70AAD2A47DB0}" type="datetimeFigureOut">
              <a:rPr lang="zh-TW" altLang="en-US" smtClean="0"/>
              <a:t>2022/9/21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35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BAE79-A774-426C-9B0C-70AAD2A47DB0}" type="datetimeFigureOut">
              <a:rPr lang="zh-TW" altLang="en-US" smtClean="0"/>
              <a:t>2022/9/21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D763-AF9B-42E5-8942-3944FA66BC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82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.133/Standard/software/Label_Too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80709" y="2095500"/>
            <a:ext cx="6900091" cy="2667000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</a:rPr>
              <a:t>Gesture recording &amp;</a:t>
            </a:r>
            <a:br>
              <a:rPr lang="en-US" altLang="zh-TW" b="1" dirty="0">
                <a:latin typeface="Arial" panose="020B0604020202020204" pitchFamily="34" charset="0"/>
              </a:rPr>
            </a:br>
            <a:r>
              <a:rPr lang="en-US" altLang="zh-TW" b="1" dirty="0">
                <a:latin typeface="Arial" panose="020B0604020202020204" pitchFamily="34" charset="0"/>
              </a:rPr>
              <a:t>Post labeling </a:t>
            </a:r>
            <a:endParaRPr lang="zh-TW" altLang="en-US" b="1" dirty="0">
              <a:latin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412609" y="4968092"/>
            <a:ext cx="7068191" cy="1175079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2022/09/21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7735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137"/>
            <a:ext cx="10515600" cy="47690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14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>
              <a:buNone/>
            </a:pPr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>
              <a:buNone/>
            </a:pPr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Post Labeling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內容版面配置區 3">
            <a:extLst>
              <a:ext uri="{FF2B5EF4-FFF2-40B4-BE49-F238E27FC236}">
                <a16:creationId xmlns:a16="http://schemas.microsoft.com/office/drawing/2014/main" id="{3E60C092-9B0B-1CFF-71EA-8E5C57F502BF}"/>
              </a:ext>
            </a:extLst>
          </p:cNvPr>
          <p:cNvSpPr txBox="1">
            <a:spLocks/>
          </p:cNvSpPr>
          <p:nvPr/>
        </p:nvSpPr>
        <p:spPr>
          <a:xfrm>
            <a:off x="845595" y="1442286"/>
            <a:ext cx="10515600" cy="4769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Video Tracker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顯示時間軌，可選擇偵數的區間，可手動移動的時間軸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要能與撥放器元件連動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endParaRPr lang="en-US" altLang="zh-TW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Feature Tracker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顯示時間軌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時間軸要與</a:t>
            </a:r>
            <a:r>
              <a:rPr lang="en-US" altLang="zh-TW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Video Tracker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連動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顯示一些從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raw data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後出處理算出來的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features</a:t>
            </a: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要能與撥放器元件連動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endParaRPr lang="en-US" altLang="zh-TW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Feature Tracker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顯示時間軌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,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時間軸要與</a:t>
            </a:r>
            <a:r>
              <a:rPr lang="en-US" altLang="zh-TW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Video Tracker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連動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顯示所選擇的檔案或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auto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labeling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演算法算出來的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label.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可以手動新增 刪除 修改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label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輸出修改後的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label</a:t>
            </a: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要能與撥放器元件連動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195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95" y="1442286"/>
            <a:ext cx="10515600" cy="476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Action items</a:t>
            </a: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完整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UI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功能，並做測試及優化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串聯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UI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上每個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widgets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的操作邏輯以及連動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整合後處理的算法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>
              <a:buFont typeface="+mj-lt"/>
              <a:buAutoNum type="arabicPeriod"/>
            </a:pPr>
            <a:r>
              <a:rPr lang="en-US" altLang="zh-TW" sz="1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Auto labeling by video.</a:t>
            </a:r>
          </a:p>
          <a:p>
            <a:pPr lvl="1">
              <a:buFont typeface="+mj-lt"/>
              <a:buAutoNum type="arabicPeriod"/>
            </a:pPr>
            <a:r>
              <a:rPr lang="en-US" altLang="zh-TW" sz="1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Feature generate from raw data save to files and display</a:t>
            </a:r>
            <a:endParaRPr lang="zh-TW" altLang="en-US" sz="1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Post Labeling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699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95" y="1442286"/>
            <a:ext cx="10515600" cy="4769077"/>
          </a:xfrm>
        </p:spPr>
        <p:txBody>
          <a:bodyPr>
            <a:normAutofit/>
          </a:bodyPr>
          <a:lstStyle/>
          <a:p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  <a:hlinkClick r:id="rId2"/>
              </a:rPr>
              <a:t>K60168A_Standard / software / </a:t>
            </a:r>
            <a:r>
              <a:rPr lang="en-US" altLang="zh-TW" sz="1400" dirty="0" err="1">
                <a:latin typeface="Yu Gothic UI" panose="020B0500000000000000" pitchFamily="34" charset="-128"/>
                <a:ea typeface="Yu Gothic UI" panose="020B0500000000000000" pitchFamily="34" charset="-128"/>
                <a:hlinkClick r:id="rId2"/>
              </a:rPr>
              <a:t>Label_Tool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  <a:hlinkClick r:id="rId2"/>
              </a:rPr>
              <a:t> · GitLab</a:t>
            </a:r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Git lab </a:t>
            </a:r>
            <a:r>
              <a:rPr lang="zh-TW" altLang="en-US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路徑</a:t>
            </a:r>
          </a:p>
        </p:txBody>
      </p:sp>
    </p:spTree>
    <p:extLst>
      <p:ext uri="{BB962C8B-B14F-4D97-AF65-F5344CB8AC3E}">
        <p14:creationId xmlns:p14="http://schemas.microsoft.com/office/powerpoint/2010/main" val="236278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41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95" y="1442286"/>
            <a:ext cx="10515600" cy="4769077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Gesture recording 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Post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Labeling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Git Lab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路徑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Contents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778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95" y="1442286"/>
            <a:ext cx="10515600" cy="47690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1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>
              <a:buNone/>
            </a:pPr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Gesture recording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CE38F9-8C28-EE44-57FB-30FAB8FB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34" y="1306286"/>
            <a:ext cx="4887283" cy="40581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662265-AD68-CB56-1487-5C92F709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80" y="1306286"/>
            <a:ext cx="2796960" cy="24069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FD880BE-01C3-E62B-B478-C773D1B2D2CE}"/>
              </a:ext>
            </a:extLst>
          </p:cNvPr>
          <p:cNvSpPr/>
          <p:nvPr/>
        </p:nvSpPr>
        <p:spPr>
          <a:xfrm>
            <a:off x="4432041" y="3429000"/>
            <a:ext cx="1912775" cy="5365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722DF75-D312-1457-872B-E3575EE1E54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66309" y="3143794"/>
            <a:ext cx="765732" cy="55346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BE72D0-F662-3C72-446D-95EE99F9AE5B}"/>
              </a:ext>
            </a:extLst>
          </p:cNvPr>
          <p:cNvSpPr txBox="1"/>
          <p:nvPr/>
        </p:nvSpPr>
        <p:spPr>
          <a:xfrm>
            <a:off x="687977" y="4159545"/>
            <a:ext cx="3744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Click button “Add Cam” and choose webcam id to capture video.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554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95" y="1442286"/>
            <a:ext cx="10515600" cy="476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Raw data h5 file format</a:t>
            </a:r>
          </a:p>
          <a:p>
            <a:pPr marL="457200" lvl="1" indent="0">
              <a:buNone/>
            </a:pPr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Gesture recording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A5B000C-324B-6784-E411-783A9F35F476}"/>
              </a:ext>
            </a:extLst>
          </p:cNvPr>
          <p:cNvSpPr txBox="1"/>
          <p:nvPr/>
        </p:nvSpPr>
        <p:spPr>
          <a:xfrm>
            <a:off x="434114" y="1837509"/>
            <a:ext cx="566928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[AXIS]</a:t>
            </a:r>
          </a:p>
          <a:p>
            <a:r>
              <a:rPr lang="en-US" altLang="zh-TW" sz="1000" dirty="0"/>
              <a:t>	 Size : (100, 3)</a:t>
            </a:r>
          </a:p>
          <a:p>
            <a:r>
              <a:rPr lang="en-US" altLang="zh-TW" sz="1000" dirty="0"/>
              <a:t>	 Datatype : float16</a:t>
            </a:r>
          </a:p>
          <a:p>
            <a:r>
              <a:rPr lang="en-US" altLang="zh-TW" sz="1000" dirty="0"/>
              <a:t>\DATA_CONFIG</a:t>
            </a:r>
          </a:p>
          <a:p>
            <a:r>
              <a:rPr lang="en-US" altLang="zh-TW" sz="1000" dirty="0"/>
              <a:t>	 </a:t>
            </a:r>
            <a:r>
              <a:rPr lang="en-US" altLang="zh-TW" sz="1000" dirty="0" err="1"/>
              <a:t>Attr_file_name</a:t>
            </a:r>
            <a:r>
              <a:rPr lang="en-US" altLang="zh-TW" sz="1000" dirty="0"/>
              <a:t> : General_model_record_attribute_manual.xlsx</a:t>
            </a:r>
          </a:p>
          <a:p>
            <a:r>
              <a:rPr lang="en-US" altLang="zh-TW" sz="1000" dirty="0"/>
              <a:t>	 </a:t>
            </a:r>
            <a:r>
              <a:rPr lang="en-US" altLang="zh-TW" sz="1000" dirty="0" err="1"/>
              <a:t>Data_format</a:t>
            </a:r>
            <a:r>
              <a:rPr lang="en-US" altLang="zh-TW" sz="1000" dirty="0"/>
              <a:t> : </a:t>
            </a:r>
            <a:r>
              <a:rPr lang="en-US" altLang="zh-TW" sz="1000" dirty="0" err="1"/>
              <a:t>RawData</a:t>
            </a:r>
            <a:endParaRPr lang="en-US" altLang="zh-TW" sz="1000" dirty="0"/>
          </a:p>
          <a:p>
            <a:r>
              <a:rPr lang="en-US" altLang="zh-TW" sz="1000" dirty="0"/>
              <a:t>	 </a:t>
            </a:r>
            <a:r>
              <a:rPr lang="en-US" altLang="zh-TW" sz="1000" dirty="0" err="1"/>
              <a:t>Datatime</a:t>
            </a:r>
            <a:r>
              <a:rPr lang="en-US" altLang="zh-TW" sz="1000" dirty="0"/>
              <a:t> : 2022_09_22_20_13_29</a:t>
            </a:r>
          </a:p>
          <a:p>
            <a:r>
              <a:rPr lang="en-US" altLang="zh-TW" sz="1000" dirty="0"/>
              <a:t>	 Description : Open-&gt;Close-&gt;Open</a:t>
            </a:r>
          </a:p>
          <a:p>
            <a:r>
              <a:rPr lang="en-US" altLang="zh-TW" sz="1000" dirty="0"/>
              <a:t>	 Device : K60168A 00  </a:t>
            </a:r>
          </a:p>
          <a:p>
            <a:r>
              <a:rPr lang="en-US" altLang="zh-TW" sz="1000" dirty="0"/>
              <a:t>	 Diversity : Random</a:t>
            </a:r>
          </a:p>
          <a:p>
            <a:r>
              <a:rPr lang="en-US" altLang="zh-TW" sz="1000" dirty="0"/>
              <a:t>	 Duration : []</a:t>
            </a:r>
          </a:p>
          <a:p>
            <a:r>
              <a:rPr lang="en-US" altLang="zh-TW" sz="1000" dirty="0"/>
              <a:t>	 </a:t>
            </a:r>
            <a:r>
              <a:rPr lang="en-US" altLang="zh-TW" sz="1000" dirty="0" err="1"/>
              <a:t>FW_version</a:t>
            </a:r>
            <a:r>
              <a:rPr lang="en-US" altLang="zh-TW" sz="1000" dirty="0"/>
              <a:t> : K60168-Release-60000-1-v1.5.2</a:t>
            </a:r>
          </a:p>
          <a:p>
            <a:r>
              <a:rPr lang="en-US" altLang="zh-TW" sz="1000" dirty="0"/>
              <a:t>	 </a:t>
            </a:r>
            <a:r>
              <a:rPr lang="en-US" altLang="zh-TW" sz="1000" dirty="0" err="1"/>
              <a:t>Gesture_name</a:t>
            </a:r>
            <a:r>
              <a:rPr lang="en-US" altLang="zh-TW" sz="1000" dirty="0"/>
              <a:t> : ['</a:t>
            </a:r>
            <a:r>
              <a:rPr lang="en-US" altLang="zh-TW" sz="1000" dirty="0" err="1"/>
              <a:t>NearDoublePinch</a:t>
            </a:r>
            <a:r>
              <a:rPr lang="en-US" altLang="zh-TW" sz="1000" dirty="0"/>
              <a:t>']</a:t>
            </a:r>
          </a:p>
          <a:p>
            <a:r>
              <a:rPr lang="en-US" altLang="zh-TW" sz="1000" dirty="0"/>
              <a:t>	 </a:t>
            </a:r>
            <a:r>
              <a:rPr lang="en-US" altLang="zh-TW" sz="1000" dirty="0" err="1"/>
              <a:t>Hand_type</a:t>
            </a:r>
            <a:r>
              <a:rPr lang="en-US" altLang="zh-TW" sz="1000" dirty="0"/>
              <a:t> : Right Hand</a:t>
            </a:r>
          </a:p>
          <a:p>
            <a:r>
              <a:rPr lang="en-US" altLang="zh-TW" sz="1000" dirty="0"/>
              <a:t>	 </a:t>
            </a:r>
            <a:r>
              <a:rPr lang="en-US" altLang="zh-TW" sz="1000" dirty="0" err="1"/>
              <a:t>Minimum_gap</a:t>
            </a:r>
            <a:r>
              <a:rPr lang="en-US" altLang="zh-TW" sz="1000" dirty="0"/>
              <a:t> : []</a:t>
            </a:r>
          </a:p>
          <a:p>
            <a:r>
              <a:rPr lang="en-US" altLang="zh-TW" sz="1000" dirty="0"/>
              <a:t>	 Mode : Manual</a:t>
            </a:r>
          </a:p>
          <a:p>
            <a:r>
              <a:rPr lang="en-US" altLang="zh-TW" sz="1000" dirty="0"/>
              <a:t>	 Owner : Eric</a:t>
            </a:r>
          </a:p>
          <a:p>
            <a:r>
              <a:rPr lang="en-US" altLang="zh-TW" sz="1000" dirty="0"/>
              <a:t>	 Platform : Windows 10</a:t>
            </a:r>
          </a:p>
          <a:p>
            <a:r>
              <a:rPr lang="en-US" altLang="zh-TW" sz="1000" dirty="0"/>
              <a:t>	 </a:t>
            </a:r>
            <a:r>
              <a:rPr lang="en-US" altLang="zh-TW" sz="1000" dirty="0" err="1"/>
              <a:t>Record_frames</a:t>
            </a:r>
            <a:r>
              <a:rPr lang="en-US" altLang="zh-TW" sz="1000" dirty="0"/>
              <a:t> : 100</a:t>
            </a:r>
          </a:p>
          <a:p>
            <a:r>
              <a:rPr lang="en-US" altLang="zh-TW" sz="1000" dirty="0"/>
              <a:t>	 SN : </a:t>
            </a:r>
          </a:p>
          <a:p>
            <a:r>
              <a:rPr lang="en-US" altLang="zh-TW" sz="1000" dirty="0"/>
              <a:t>	 Version : Python 3.8.12</a:t>
            </a:r>
          </a:p>
          <a:p>
            <a:r>
              <a:rPr lang="en-US" altLang="zh-TW" sz="1000" dirty="0"/>
              <a:t>	 </a:t>
            </a:r>
            <a:r>
              <a:rPr lang="en-US" altLang="zh-TW" sz="1000" dirty="0" err="1"/>
              <a:t>Visualize_config</a:t>
            </a:r>
            <a:r>
              <a:rPr lang="en-US" altLang="zh-TW" sz="1000" dirty="0"/>
              <a:t> : kkt60SOCA1_2D_SIC_RX13_32chirp_Dongle.xlsx</a:t>
            </a:r>
          </a:p>
          <a:p>
            <a:r>
              <a:rPr lang="en-US" altLang="zh-TW" sz="1000" dirty="0"/>
              <a:t>[DS1]</a:t>
            </a:r>
          </a:p>
          <a:p>
            <a:r>
              <a:rPr lang="en-US" altLang="zh-TW" sz="1000" dirty="0"/>
              <a:t>	 Size : (2, 32, 128, 100)</a:t>
            </a:r>
          </a:p>
          <a:p>
            <a:r>
              <a:rPr lang="en-US" altLang="zh-TW" sz="1000" dirty="0"/>
              <a:t>	 Datatype : float16</a:t>
            </a:r>
          </a:p>
          <a:p>
            <a:r>
              <a:rPr lang="en-US" altLang="zh-TW" sz="1000" dirty="0"/>
              <a:t>[LABEL]</a:t>
            </a:r>
          </a:p>
          <a:p>
            <a:r>
              <a:rPr lang="en-US" altLang="zh-TW" sz="1000" dirty="0"/>
              <a:t>	 Size : (100,)</a:t>
            </a:r>
          </a:p>
          <a:p>
            <a:r>
              <a:rPr lang="en-US" altLang="zh-TW" sz="1000" dirty="0"/>
              <a:t>	 Datatype : int16</a:t>
            </a:r>
          </a:p>
          <a:p>
            <a:endParaRPr lang="zh-TW" altLang="en-US" sz="1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FAE07AD-85F8-6DD4-3FA7-F550974D212B}"/>
              </a:ext>
            </a:extLst>
          </p:cNvPr>
          <p:cNvSpPr txBox="1"/>
          <p:nvPr/>
        </p:nvSpPr>
        <p:spPr>
          <a:xfrm>
            <a:off x="5059680" y="1837509"/>
            <a:ext cx="6918882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00" dirty="0"/>
              <a:t>\RF_CONFIG</a:t>
            </a:r>
          </a:p>
          <a:p>
            <a:r>
              <a:rPr lang="en-US" altLang="zh-TW" sz="900" dirty="0"/>
              <a:t>	 Chirps : 32</a:t>
            </a:r>
          </a:p>
          <a:p>
            <a:r>
              <a:rPr lang="en-US" altLang="zh-TW" sz="900" dirty="0"/>
              <a:t>	 </a:t>
            </a:r>
            <a:r>
              <a:rPr lang="en-US" altLang="zh-TW" sz="900" dirty="0" err="1"/>
              <a:t>ECC_burned</a:t>
            </a:r>
            <a:r>
              <a:rPr lang="en-US" altLang="zh-TW" sz="900" dirty="0"/>
              <a:t> : True</a:t>
            </a:r>
          </a:p>
          <a:p>
            <a:r>
              <a:rPr lang="en-US" altLang="zh-TW" sz="900" dirty="0"/>
              <a:t>	 MUX : 1</a:t>
            </a:r>
          </a:p>
          <a:p>
            <a:r>
              <a:rPr lang="en-US" altLang="zh-TW" sz="900" dirty="0"/>
              <a:t>	 Package : POP</a:t>
            </a:r>
          </a:p>
          <a:p>
            <a:r>
              <a:rPr lang="en-US" altLang="zh-TW" sz="900" dirty="0"/>
              <a:t>	 RFIC : A1_RF_script_5764_32_50_B_TX444_2RX97_20200312.txt</a:t>
            </a:r>
          </a:p>
          <a:p>
            <a:r>
              <a:rPr lang="en-US" altLang="zh-TW" sz="900" dirty="0"/>
              <a:t>	 RX1_ICode : 5</a:t>
            </a:r>
          </a:p>
          <a:p>
            <a:r>
              <a:rPr lang="en-US" altLang="zh-TW" sz="900" dirty="0"/>
              <a:t>	 RX1_ITank : 9</a:t>
            </a:r>
          </a:p>
          <a:p>
            <a:r>
              <a:rPr lang="en-US" altLang="zh-TW" sz="900" dirty="0"/>
              <a:t>	 RX1_image_compansate : 915</a:t>
            </a:r>
          </a:p>
          <a:p>
            <a:r>
              <a:rPr lang="en-US" altLang="zh-TW" sz="900" dirty="0"/>
              <a:t>	 RX1_real_compansate : 460</a:t>
            </a:r>
          </a:p>
          <a:p>
            <a:r>
              <a:rPr lang="en-US" altLang="zh-TW" sz="900" dirty="0"/>
              <a:t>	 RX2_ICode : 6</a:t>
            </a:r>
          </a:p>
          <a:p>
            <a:r>
              <a:rPr lang="en-US" altLang="zh-TW" sz="900" dirty="0"/>
              <a:t>	 RX2_ITank : 9</a:t>
            </a:r>
          </a:p>
          <a:p>
            <a:r>
              <a:rPr lang="en-US" altLang="zh-TW" sz="900" dirty="0"/>
              <a:t>	 RX2_image_compansate : 1019</a:t>
            </a:r>
          </a:p>
          <a:p>
            <a:r>
              <a:rPr lang="en-US" altLang="zh-TW" sz="900" dirty="0"/>
              <a:t>	 RX2_real_compansate : 100</a:t>
            </a:r>
          </a:p>
          <a:p>
            <a:r>
              <a:rPr lang="en-US" altLang="zh-TW" sz="900" dirty="0"/>
              <a:t>	 RX3_ICode : 7</a:t>
            </a:r>
          </a:p>
          <a:p>
            <a:r>
              <a:rPr lang="en-US" altLang="zh-TW" sz="900" dirty="0"/>
              <a:t>	 RX3_ITank : 9</a:t>
            </a:r>
          </a:p>
          <a:p>
            <a:r>
              <a:rPr lang="en-US" altLang="zh-TW" sz="900" dirty="0"/>
              <a:t>	 </a:t>
            </a:r>
            <a:r>
              <a:rPr lang="en-US" altLang="zh-TW" sz="900" dirty="0" err="1"/>
              <a:t>SIC_opened</a:t>
            </a:r>
            <a:r>
              <a:rPr lang="en-US" altLang="zh-TW" sz="900" dirty="0"/>
              <a:t> : True</a:t>
            </a:r>
          </a:p>
          <a:p>
            <a:r>
              <a:rPr lang="en-US" altLang="zh-TW" sz="900" dirty="0"/>
              <a:t>\VIDEO_CONFIG</a:t>
            </a:r>
          </a:p>
          <a:p>
            <a:r>
              <a:rPr lang="en-US" altLang="zh-TW" sz="900" dirty="0"/>
              <a:t>	 Videos : ['NearDoublePinch_0001_2022_09_22_20_13_29_0.mkv’ ,'NearDoublePinch_0001_2022_09_22_20_13_29_1.mkv']</a:t>
            </a:r>
          </a:p>
          <a:p>
            <a:r>
              <a:rPr lang="en-US" altLang="zh-TW" sz="900" dirty="0"/>
              <a:t>	 [MAPPING_INDEX]</a:t>
            </a:r>
          </a:p>
          <a:p>
            <a:r>
              <a:rPr lang="en-US" altLang="zh-TW" sz="900" dirty="0"/>
              <a:t>		 Size : (149,)</a:t>
            </a:r>
          </a:p>
          <a:p>
            <a:r>
              <a:rPr lang="en-US" altLang="zh-TW" sz="900" dirty="0"/>
              <a:t>		 Datatype : uint32</a:t>
            </a:r>
          </a:p>
          <a:p>
            <a:endParaRPr lang="zh-TW" altLang="en-US" sz="9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F9B25D-B70B-86CD-4164-EAA3E5EE3498}"/>
              </a:ext>
            </a:extLst>
          </p:cNvPr>
          <p:cNvSpPr/>
          <p:nvPr/>
        </p:nvSpPr>
        <p:spPr>
          <a:xfrm>
            <a:off x="5059680" y="4188823"/>
            <a:ext cx="7019109" cy="7576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E98345-931E-102C-1CD2-A69D649A9DB4}"/>
              </a:ext>
            </a:extLst>
          </p:cNvPr>
          <p:cNvSpPr txBox="1"/>
          <p:nvPr/>
        </p:nvSpPr>
        <p:spPr>
          <a:xfrm>
            <a:off x="5714960" y="5082469"/>
            <a:ext cx="631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Append new group “VIDEO_CONFIG” which have list of record videos and data of mapping index between video and raw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292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95" y="1442286"/>
            <a:ext cx="10515600" cy="476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Action items</a:t>
            </a: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目前是有限定錄的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raw data 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長度，希望可以動態寫入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H5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檔 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frame by frame. (Johnny)</a:t>
            </a:r>
          </a:p>
          <a:p>
            <a:pPr marL="457200" lvl="1" indent="0">
              <a:buNone/>
            </a:pPr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Gesture recording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3994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E9C52944-6DCB-993E-9885-407E58DB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69" y="1293222"/>
            <a:ext cx="9288595" cy="46331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58A6D17-23A3-4C9D-02D5-1179345ED92A}"/>
              </a:ext>
            </a:extLst>
          </p:cNvPr>
          <p:cNvSpPr/>
          <p:nvPr/>
        </p:nvSpPr>
        <p:spPr>
          <a:xfrm>
            <a:off x="1290032" y="1260516"/>
            <a:ext cx="1714425" cy="46331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2C083D-2E9D-F106-092C-F3EF70E9164C}"/>
              </a:ext>
            </a:extLst>
          </p:cNvPr>
          <p:cNvSpPr/>
          <p:nvPr/>
        </p:nvSpPr>
        <p:spPr>
          <a:xfrm>
            <a:off x="3075646" y="1260514"/>
            <a:ext cx="7412542" cy="19856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2B4F20-2AAD-036C-68E9-B9337D72F8D8}"/>
              </a:ext>
            </a:extLst>
          </p:cNvPr>
          <p:cNvSpPr/>
          <p:nvPr/>
        </p:nvSpPr>
        <p:spPr>
          <a:xfrm>
            <a:off x="3075646" y="3341970"/>
            <a:ext cx="7412543" cy="25517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137"/>
            <a:ext cx="10515600" cy="47690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1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>
              <a:buNone/>
            </a:pPr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Post Labeling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B00FCF-F81F-1FB4-E8E1-C7A74E971B69}"/>
              </a:ext>
            </a:extLst>
          </p:cNvPr>
          <p:cNvSpPr txBox="1"/>
          <p:nvPr/>
        </p:nvSpPr>
        <p:spPr>
          <a:xfrm>
            <a:off x="1284169" y="3096206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tree widget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B473B9-254F-E7BF-9B13-ED3D608DEF85}"/>
              </a:ext>
            </a:extLst>
          </p:cNvPr>
          <p:cNvSpPr txBox="1"/>
          <p:nvPr/>
        </p:nvSpPr>
        <p:spPr>
          <a:xfrm>
            <a:off x="5319967" y="1242997"/>
            <a:ext cx="307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zh-TW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map replay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125E39-D4DE-721A-4C0F-B8A3646B321F}"/>
              </a:ext>
            </a:extLst>
          </p:cNvPr>
          <p:cNvSpPr txBox="1"/>
          <p:nvPr/>
        </p:nvSpPr>
        <p:spPr>
          <a:xfrm>
            <a:off x="3940439" y="4391506"/>
            <a:ext cx="58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tracker &amp; Feature tracker &amp; post labeling widget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788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137"/>
            <a:ext cx="10515600" cy="47690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14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>
              <a:buNone/>
            </a:pPr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>
              <a:buNone/>
            </a:pPr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Post Labeling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內容版面配置區 3">
            <a:extLst>
              <a:ext uri="{FF2B5EF4-FFF2-40B4-BE49-F238E27FC236}">
                <a16:creationId xmlns:a16="http://schemas.microsoft.com/office/drawing/2014/main" id="{3E60C092-9B0B-1CFF-71EA-8E5C57F502BF}"/>
              </a:ext>
            </a:extLst>
          </p:cNvPr>
          <p:cNvSpPr txBox="1">
            <a:spLocks/>
          </p:cNvSpPr>
          <p:nvPr/>
        </p:nvSpPr>
        <p:spPr>
          <a:xfrm>
            <a:off x="845595" y="1442286"/>
            <a:ext cx="10515600" cy="476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File tree widget</a:t>
            </a:r>
          </a:p>
          <a:p>
            <a:endParaRPr lang="en-US" altLang="zh-TW" sz="1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US" altLang="zh-TW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Video replay</a:t>
            </a:r>
            <a:r>
              <a:rPr lang="zh-TW" altLang="en-US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en-US" altLang="zh-TW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and Feature map replay</a:t>
            </a:r>
          </a:p>
          <a:p>
            <a:pPr marL="0" indent="0">
              <a:buNone/>
            </a:pPr>
            <a:endParaRPr lang="en-US" altLang="zh-TW" sz="18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US" altLang="zh-TW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Video labeling widget</a:t>
            </a:r>
          </a:p>
          <a:p>
            <a:pPr lvl="1"/>
            <a:r>
              <a:rPr lang="en-US" altLang="zh-TW" sz="1800" dirty="0"/>
              <a:t>Video time tracker</a:t>
            </a:r>
          </a:p>
          <a:p>
            <a:pPr lvl="1"/>
            <a:r>
              <a:rPr lang="en-US" altLang="zh-TW" sz="1800" dirty="0"/>
              <a:t>Feature time tracker</a:t>
            </a:r>
          </a:p>
          <a:p>
            <a:pPr lvl="1"/>
            <a:r>
              <a:rPr lang="en-US" altLang="zh-TW" sz="1800" dirty="0"/>
              <a:t>Post labeling tracker </a:t>
            </a:r>
            <a:endParaRPr lang="zh-TW" altLang="en-US" sz="1800" dirty="0"/>
          </a:p>
          <a:p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360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137"/>
            <a:ext cx="10515600" cy="47690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14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>
              <a:buNone/>
            </a:pPr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Post Labeling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內容版面配置區 3">
            <a:extLst>
              <a:ext uri="{FF2B5EF4-FFF2-40B4-BE49-F238E27FC236}">
                <a16:creationId xmlns:a16="http://schemas.microsoft.com/office/drawing/2014/main" id="{3E60C092-9B0B-1CFF-71EA-8E5C57F502BF}"/>
              </a:ext>
            </a:extLst>
          </p:cNvPr>
          <p:cNvSpPr txBox="1">
            <a:spLocks/>
          </p:cNvSpPr>
          <p:nvPr/>
        </p:nvSpPr>
        <p:spPr>
          <a:xfrm>
            <a:off x="845595" y="1442286"/>
            <a:ext cx="10515600" cy="476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File tree widget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顯示檔案跟目錄下的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h5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檔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選取檔案後跑出彈窗，彈窗要能顯示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h5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檔裡的資訊，然後有一些選項去調整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playback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時要顯示的內容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要 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display </a:t>
            </a: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哪幾個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video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從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raw data</a:t>
            </a: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生成哪幾種 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feature </a:t>
            </a: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的數據，呼叫 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system team </a:t>
            </a: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提供的演算法 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module</a:t>
            </a: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生成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data</a:t>
            </a: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並存檔。</a:t>
            </a:r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最後 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output</a:t>
            </a: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檔案路徑以及 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display </a:t>
            </a: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的選項給其他 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widget</a:t>
            </a:r>
            <a:r>
              <a:rPr lang="zh-TW" altLang="en-US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使用</a:t>
            </a:r>
            <a:r>
              <a:rPr lang="en-US" altLang="zh-TW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zh-TW" sz="1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180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4A3144-9660-43CD-98E9-5EEA14279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137"/>
            <a:ext cx="10515600" cy="47690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14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>
              <a:buNone/>
            </a:pPr>
            <a:endParaRPr lang="zh-TW" altLang="en-US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>
                <a:latin typeface="Arial" panose="020B0604020202020204" pitchFamily="34" charset="0"/>
                <a:ea typeface="微軟正黑體" panose="020B0604030504040204" pitchFamily="34" charset="-120"/>
              </a:rPr>
              <a:t>Post Labeling</a:t>
            </a:r>
            <a:endParaRPr lang="zh-TW" altLang="en-US" sz="2800" b="1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內容版面配置區 3">
            <a:extLst>
              <a:ext uri="{FF2B5EF4-FFF2-40B4-BE49-F238E27FC236}">
                <a16:creationId xmlns:a16="http://schemas.microsoft.com/office/drawing/2014/main" id="{3E60C092-9B0B-1CFF-71EA-8E5C57F502BF}"/>
              </a:ext>
            </a:extLst>
          </p:cNvPr>
          <p:cNvSpPr txBox="1">
            <a:spLocks/>
          </p:cNvSpPr>
          <p:nvPr/>
        </p:nvSpPr>
        <p:spPr>
          <a:xfrm>
            <a:off x="845595" y="1442286"/>
            <a:ext cx="10515600" cy="476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Video replay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 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播放 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h5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檔裡紀錄的影片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 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影片要能隨著下方影片的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time line 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移動到對的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frame</a:t>
            </a:r>
          </a:p>
          <a:p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(Done) 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影片顯示大小要能隨著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UI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等比例縮放</a:t>
            </a:r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Feature map replay</a:t>
            </a: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播放 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raw data 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生成的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feature map</a:t>
            </a: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影片要能隨著下方影片的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time line 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移動到對的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frame</a:t>
            </a:r>
          </a:p>
          <a:p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影片顯示大小要能隨著</a:t>
            </a: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UI</a:t>
            </a:r>
            <a:r>
              <a:rPr lang="zh-TW" altLang="en-US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等比例縮放</a:t>
            </a:r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US" altLang="zh-TW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r>
              <a:rPr lang="en-US" altLang="zh-TW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	</a:t>
            </a:r>
            <a:endParaRPr lang="zh-TW" altLang="en-US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913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5685</TotalTime>
  <Words>856</Words>
  <Application>Microsoft Office PowerPoint</Application>
  <PresentationFormat>寬螢幕</PresentationFormat>
  <Paragraphs>132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Yu Gothic UI</vt:lpstr>
      <vt:lpstr>微軟正黑體</vt:lpstr>
      <vt:lpstr>Arial</vt:lpstr>
      <vt:lpstr>Calibri</vt:lpstr>
      <vt:lpstr>Calibri Light</vt:lpstr>
      <vt:lpstr>Candara</vt:lpstr>
      <vt:lpstr>Office 佈景主題</vt:lpstr>
      <vt:lpstr>Gesture recording &amp; Post labeling </vt:lpstr>
      <vt:lpstr>Contents</vt:lpstr>
      <vt:lpstr>Gesture recording</vt:lpstr>
      <vt:lpstr>Gesture recording</vt:lpstr>
      <vt:lpstr>Gesture recording</vt:lpstr>
      <vt:lpstr>Post Labeling</vt:lpstr>
      <vt:lpstr>Post Labeling</vt:lpstr>
      <vt:lpstr>Post Labeling</vt:lpstr>
      <vt:lpstr>Post Labeling</vt:lpstr>
      <vt:lpstr>Post Labeling</vt:lpstr>
      <vt:lpstr>Post Labeling</vt:lpstr>
      <vt:lpstr>Git lab 路徑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Katrina Mo</dc:creator>
  <cp:lastModifiedBy>Eric Li</cp:lastModifiedBy>
  <cp:revision>62</cp:revision>
  <dcterms:created xsi:type="dcterms:W3CDTF">2021-01-29T01:46:06Z</dcterms:created>
  <dcterms:modified xsi:type="dcterms:W3CDTF">2022-09-22T12:56:04Z</dcterms:modified>
</cp:coreProperties>
</file>